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 standalone="yes"?>
<Relationships xmlns="http://schemas.openxmlformats.org/package/2006/relationships">
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</p:presentation>
</file>

<file path=ppt/_rels/presentation.xml.rels><?xml version="1.0" encoding="UTF-8" standalone="yes"?>
<Relationships xmlns="http://schemas.openxmlformats.org/package/2006/relationships">
<Relationship Id="rId1" Type="http://schemas.openxmlformats.org/officeDocument/2006/relationships/slideMaster" Target="slideMasters/slideMaster1.xml"/>
<Relationship Id="rId2" Type="http://schemas.openxmlformats.org/officeDocument/2006/relationships/slide" Target="slides/slide1.xml"/>
<Relationship Id="rId3" Type="http://schemas.openxmlformats.org/officeDocument/2006/relationships/slide" Target="slides/slide2.xml"/>
<Relationship Id="rId4" Type="http://schemas.openxmlformats.org/officeDocument/2006/relationships/slide" Target="slides/slide3.xml"/>
<Relationship Id="rId5" Type="http://schemas.openxmlformats.org/officeDocument/2006/relationships/slide" Target="slides/slide4.xml"/>
<Relationship Id="rId6" Type="http://schemas.openxmlformats.org/officeDocument/2006/relationships/slide" Target="slides/slide5.xml"/>
<Relationship Id="rId7" Type="http://schemas.openxmlformats.org/officeDocument/2006/relationships/slide" Target="slides/slide6.xml"/>
<Relationship Id="rId8" Type="http://schemas.openxmlformats.org/officeDocument/2006/relationships/slide" Target="slides/slide7.xml"/>
<Relationship Id="rId9" Type="http://schemas.openxmlformats.org/officeDocument/2006/relationships/slide" Target="slides/slide8.xml"/>
</Relationships>
</file>

<file path=ppt/slideLayouts/_rels/slideLayout1.xml.rels><?xml version="1.0" encoding="UTF-8" standalone="yes"?>
<Relationships xmlns="http://schemas.openxmlformats.org/package/2006/relationships">
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Relationship Id="rId2" Type="http://schemas.openxmlformats.org/officeDocument/2006/relationships/theme" Target="../theme/theme1.xml"/>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/Relationships>
</file>

<file path=ppt/slides/_rels/slide2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/Relationships>
</file>

<file path=ppt/slides/_rels/slide3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/Relationships>
</file>

<file path=ppt/slides/_rels/slide4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/Relationships>
</file>

<file path=ppt/slides/_rels/slide5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/Relationships>
</file>

<file path=ppt/slides/_rels/slide6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/Relationships>
</file>

<file path=ppt/slides/_rels/slide7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/Relationships>
</file>

<file path=ppt/slides/_rels/slide8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838200" y="2130552"/>
            <a:ext cx="10515600" cy="16002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600"/>
              </a:spcAft>
              <a:buNone/>
            </a:pPr>
            <a:r>
              <a:rPr lang="en-US" sz="4000" b="1" dirty="0">
                <a:solidFill>
                  <a:srgbClr val="111111"/>
                </a:solidFill>
                <a:latin typeface="Calibri"/>
              </a:rPr>
              <a:t>Quarterly Business Review</a:t>
            </a:r>
          </a:p>
        </p:txBody>
      </p:sp>
      <p:sp>
        <p:nvSpPr>
          <p:cNvPr id="3" name="Subtitle"/>
          <p:cNvSpPr txBox="1"/>
          <p:nvPr/>
        </p:nvSpPr>
        <p:spPr>
          <a:xfrm>
            <a:off x="838200" y="3730752"/>
            <a:ext cx="10515600" cy="16002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400"/>
              </a:spcAft>
              <a:buNone/>
            </a:pPr>
            <a:r>
              <a:rPr lang="en-US" sz="1600" dirty="0">
                <a:solidFill>
                  <a:srgbClr val="444444"/>
                </a:solidFill>
                <a:latin typeface="Calibri"/>
              </a:rPr>
              <a:t>[Client name]  ·  [Quarter and year]</a:t>
            </a:r>
          </a:p>
          <a:p>
            <a:pPr>
              <a:spcAft>
                <a:spcPts val="400"/>
              </a:spcAft>
              <a:buNone/>
            </a:pPr>
            <a:r>
              <a:rPr lang="en-US" sz="1600" dirty="0">
                <a:solidFill>
                  <a:srgbClr val="444444"/>
                </a:solidFill>
                <a:latin typeface="Calibri"/>
              </a:rPr>
              <a:t>Prepared by [Your MSP]  ·  Presented by [Name, role]</a:t>
            </a:r>
          </a:p>
          <a:p>
            <a:pPr>
              <a:spcAft>
                <a:spcPts val="400"/>
              </a:spcAft>
              <a:buNone/>
            </a:pPr>
            <a:r>
              <a:rPr lang="en-US" sz="1600" dirty="0">
                <a:solidFill>
                  <a:srgbClr val="444444"/>
                </a:solidFill>
                <a:latin typeface="Calibri"/>
              </a:rPr>
              <a:t>[Date]</a:t>
            </a:r>
          </a:p>
        </p:txBody>
      </p:sp>
      <p:sp>
        <p:nvSpPr>
          <p:cNvPr id="4" name="Footer"/>
          <p:cNvSpPr txBox="1"/>
          <p:nvPr/>
        </p:nvSpPr>
        <p:spPr>
          <a:xfrm>
            <a:off x="838200" y="6172200"/>
            <a:ext cx="10515600" cy="4572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0"/>
              </a:spcAft>
              <a:buNone/>
            </a:pPr>
            <a:r>
              <a:rPr lang="en-US" sz="1000" dirty="0">
                <a:solidFill>
                  <a:srgbClr val="9CA3AF"/>
                </a:solidFill>
                <a:latin typeface="Calibri"/>
              </a:rPr>
              <a:t>Template by QBR Studio (qbrstudio.com) — or connect your PSA and skip the template: your QBRs prepare themselves.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icker"/>
          <p:cNvSpPr txBox="1"/>
          <p:nvPr/>
        </p:nvSpPr>
        <p:spPr>
          <a:xfrm>
            <a:off x="838200" y="457200"/>
            <a:ext cx="10515600" cy="4572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0"/>
              </a:spcAft>
              <a:buNone/>
            </a:pPr>
            <a:r>
              <a:rPr lang="en-US" sz="1200" b="1" dirty="0">
                <a:solidFill>
                  <a:srgbClr val="6B7280"/>
                </a:solidFill>
                <a:latin typeface="Calibri"/>
              </a:rPr>
              <a:t>AGENDA</a:t>
            </a:r>
          </a:p>
        </p:txBody>
      </p:sp>
      <p:sp>
        <p:nvSpPr>
          <p:cNvPr id="3" name="Title"/>
          <p:cNvSpPr txBox="1"/>
          <p:nvPr/>
        </p:nvSpPr>
        <p:spPr>
          <a:xfrm>
            <a:off x="838200" y="914400"/>
            <a:ext cx="10515600" cy="9906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0"/>
              </a:spcAft>
              <a:buNone/>
            </a:pPr>
            <a:r>
              <a:rPr lang="en-US" sz="2800" b="1" dirty="0">
                <a:solidFill>
                  <a:srgbClr val="111111"/>
                </a:solidFill>
                <a:latin typeface="Calibri"/>
              </a:rPr>
              <a:t>60 minutes, five stops</a:t>
            </a:r>
          </a:p>
        </p:txBody>
      </p:sp>
      <p:sp>
        <p:nvSpPr>
          <p:cNvPr id="4" name="Body"/>
          <p:cNvSpPr txBox="1"/>
          <p:nvPr/>
        </p:nvSpPr>
        <p:spPr>
          <a:xfrm>
            <a:off x="838200" y="1905000"/>
            <a:ext cx="10515600" cy="40386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500"/>
              </a:spcAft>
              <a:buNone/>
            </a:pPr>
            <a:r>
              <a:rPr lang="en-US" sz="1500" dirty="0">
                <a:solidFill>
                  <a:srgbClr val="222222"/>
                </a:solidFill>
                <a:latin typeface="Calibri"/>
              </a:rPr>
              <a:t>• Wins and service scorecard — 10 min</a:t>
            </a:r>
          </a:p>
          <a:p>
            <a:pPr>
              <a:spcAft>
                <a:spcPts val="500"/>
              </a:spcAft>
              <a:buNone/>
            </a:pPr>
            <a:r>
              <a:rPr lang="en-US" sz="1500" dirty="0">
                <a:solidFill>
                  <a:srgbClr val="222222"/>
                </a:solidFill>
                <a:latin typeface="Calibri"/>
              </a:rPr>
              <a:t>• What changed in your environment — 10 min</a:t>
            </a:r>
          </a:p>
          <a:p>
            <a:pPr>
              <a:spcAft>
                <a:spcPts val="500"/>
              </a:spcAft>
              <a:buNone/>
            </a:pPr>
            <a:r>
              <a:rPr lang="en-US" sz="1500" dirty="0">
                <a:solidFill>
                  <a:srgbClr val="222222"/>
                </a:solidFill>
                <a:latin typeface="Calibri"/>
              </a:rPr>
              <a:t>• Commitments from last quarter — 10 min</a:t>
            </a:r>
          </a:p>
          <a:p>
            <a:pPr>
              <a:spcAft>
                <a:spcPts val="500"/>
              </a:spcAft>
              <a:buNone/>
            </a:pPr>
            <a:r>
              <a:rPr lang="en-US" sz="1500" dirty="0">
                <a:solidFill>
                  <a:srgbClr val="222222"/>
                </a:solidFill>
                <a:latin typeface="Calibri"/>
              </a:rPr>
              <a:t>• Recommendations and budget — 20 min</a:t>
            </a:r>
          </a:p>
          <a:p>
            <a:pPr>
              <a:spcAft>
                <a:spcPts val="500"/>
              </a:spcAft>
              <a:buNone/>
            </a:pPr>
            <a:r>
              <a:rPr lang="en-US" sz="1500" dirty="0">
                <a:solidFill>
                  <a:srgbClr val="222222"/>
                </a:solidFill>
                <a:latin typeface="Calibri"/>
              </a:rPr>
              <a:t>• Next steps and next review date — 10 min</a:t>
            </a:r>
          </a:p>
          <a:p>
            <a:pPr>
              <a:spcAft>
                <a:spcPts val="0"/>
              </a:spcAft>
              <a:buNone/>
            </a:pPr>
            <a:endParaRPr lang="en-US" sz="800"/>
          </a:p>
          <a:p>
            <a:pPr>
              <a:spcAft>
                <a:spcPts val="500"/>
              </a:spcAft>
              <a:buNone/>
            </a:pPr>
            <a:r>
              <a:rPr lang="en-US" sz="1500" dirty="0">
                <a:solidFill>
                  <a:srgbClr val="6B7280"/>
                </a:solidFill>
                <a:latin typeface="Calibri"/>
              </a:rPr>
              <a:t>· If a topic turns into troubleshooting, it becomes a ticket and we move 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icker"/>
          <p:cNvSpPr txBox="1"/>
          <p:nvPr/>
        </p:nvSpPr>
        <p:spPr>
          <a:xfrm>
            <a:off x="838200" y="457200"/>
            <a:ext cx="10515600" cy="4572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0"/>
              </a:spcAft>
              <a:buNone/>
            </a:pPr>
            <a:r>
              <a:rPr lang="en-US" sz="1200" b="1" dirty="0">
                <a:solidFill>
                  <a:srgbClr val="6B7280"/>
                </a:solidFill>
                <a:latin typeface="Calibri"/>
              </a:rPr>
              <a:t>EXECUTIVE SUMMARY</a:t>
            </a:r>
          </a:p>
        </p:txBody>
      </p:sp>
      <p:sp>
        <p:nvSpPr>
          <p:cNvPr id="3" name="Title"/>
          <p:cNvSpPr txBox="1"/>
          <p:nvPr/>
        </p:nvSpPr>
        <p:spPr>
          <a:xfrm>
            <a:off x="838200" y="914400"/>
            <a:ext cx="10515600" cy="9906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0"/>
              </a:spcAft>
              <a:buNone/>
            </a:pPr>
            <a:r>
              <a:rPr lang="en-US" sz="2800" b="1" dirty="0">
                <a:solidFill>
                  <a:srgbClr val="111111"/>
                </a:solidFill>
                <a:latin typeface="Calibri"/>
              </a:rPr>
              <a:t>What this quarter meant for your business</a:t>
            </a:r>
          </a:p>
        </p:txBody>
      </p:sp>
      <p:sp>
        <p:nvSpPr>
          <p:cNvPr id="4" name="Body"/>
          <p:cNvSpPr txBox="1"/>
          <p:nvPr/>
        </p:nvSpPr>
        <p:spPr>
          <a:xfrm>
            <a:off x="838200" y="1905000"/>
            <a:ext cx="10515600" cy="40386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500"/>
              </a:spcAft>
              <a:buNone/>
            </a:pPr>
            <a:r>
              <a:rPr lang="en-US" sz="1500" dirty="0">
                <a:solidFill>
                  <a:srgbClr val="222222"/>
                </a:solidFill>
                <a:latin typeface="Calibri"/>
              </a:rPr>
              <a:t>• [What stayed up: e.g. zero downtime through your busiest month]</a:t>
            </a:r>
          </a:p>
          <a:p>
            <a:pPr>
              <a:spcAft>
                <a:spcPts val="500"/>
              </a:spcAft>
              <a:buNone/>
            </a:pPr>
            <a:r>
              <a:rPr lang="en-US" sz="1500" dirty="0">
                <a:solidFill>
                  <a:srgbClr val="222222"/>
                </a:solidFill>
                <a:latin typeface="Calibri"/>
              </a:rPr>
              <a:t>• [What got faster or safer: the one improvement they felt]</a:t>
            </a:r>
          </a:p>
          <a:p>
            <a:pPr>
              <a:spcAft>
                <a:spcPts val="500"/>
              </a:spcAft>
              <a:buNone/>
            </a:pPr>
            <a:r>
              <a:rPr lang="en-US" sz="1500" dirty="0">
                <a:solidFill>
                  <a:srgbClr val="222222"/>
                </a:solidFill>
                <a:latin typeface="Calibri"/>
              </a:rPr>
              <a:t>• [What risk got retired: the thing that can no longer hurt them]</a:t>
            </a:r>
          </a:p>
          <a:p>
            <a:pPr>
              <a:spcAft>
                <a:spcPts val="500"/>
              </a:spcAft>
              <a:buNone/>
            </a:pPr>
            <a:r>
              <a:rPr lang="en-US" sz="1500" dirty="0">
                <a:solidFill>
                  <a:srgbClr val="222222"/>
                </a:solidFill>
                <a:latin typeface="Calibri"/>
              </a:rPr>
              <a:t>• [The one decision we'll ask for today — previewed, not sprung]</a:t>
            </a:r>
          </a:p>
          <a:p>
            <a:pPr>
              <a:spcAft>
                <a:spcPts val="0"/>
              </a:spcAft>
              <a:buNone/>
            </a:pPr>
            <a:endParaRPr lang="en-US" sz="800"/>
          </a:p>
          <a:p>
            <a:pPr>
              <a:spcAft>
                <a:spcPts val="500"/>
              </a:spcAft>
              <a:buNone/>
            </a:pPr>
            <a:r>
              <a:rPr lang="en-US" sz="1500" dirty="0">
                <a:solidFill>
                  <a:srgbClr val="6B7280"/>
                </a:solidFill>
                <a:latin typeface="Calibri"/>
              </a:rPr>
              <a:t>· Speaker note: outcomes first. Nobody in this room is buying tickets closed.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icker"/>
          <p:cNvSpPr txBox="1"/>
          <p:nvPr/>
        </p:nvSpPr>
        <p:spPr>
          <a:xfrm>
            <a:off x="838200" y="457200"/>
            <a:ext cx="10515600" cy="4572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0"/>
              </a:spcAft>
              <a:buNone/>
            </a:pPr>
            <a:r>
              <a:rPr lang="en-US" sz="1200" b="1" dirty="0">
                <a:solidFill>
                  <a:srgbClr val="6B7280"/>
                </a:solidFill>
                <a:latin typeface="Calibri"/>
              </a:rPr>
              <a:t>SERVICE SCORECARD</a:t>
            </a:r>
          </a:p>
        </p:txBody>
      </p:sp>
      <p:sp>
        <p:nvSpPr>
          <p:cNvPr id="3" name="Title"/>
          <p:cNvSpPr txBox="1"/>
          <p:nvPr/>
        </p:nvSpPr>
        <p:spPr>
          <a:xfrm>
            <a:off x="838200" y="914400"/>
            <a:ext cx="10515600" cy="9906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0"/>
              </a:spcAft>
              <a:buNone/>
            </a:pPr>
            <a:r>
              <a:rPr lang="en-US" sz="2800" b="1" dirty="0">
                <a:solidFill>
                  <a:srgbClr val="111111"/>
                </a:solidFill>
                <a:latin typeface="Calibri"/>
              </a:rPr>
              <a:t>Same metrics, every quarter</a:t>
            </a:r>
          </a:p>
        </p:txBody>
      </p:sp>
      <p:sp>
        <p:nvSpPr>
          <p:cNvPr id="4" name="Body"/>
          <p:cNvSpPr txBox="1"/>
          <p:nvPr/>
        </p:nvSpPr>
        <p:spPr>
          <a:xfrm>
            <a:off x="838200" y="1905000"/>
            <a:ext cx="10515600" cy="40386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500"/>
              </a:spcAft>
              <a:buNone/>
            </a:pPr>
            <a:r>
              <a:rPr lang="en-US" sz="1500" dirty="0">
                <a:solidFill>
                  <a:srgbClr val="222222"/>
                </a:solidFill>
                <a:latin typeface="Calibri"/>
              </a:rPr>
              <a:t>• First response (business hours): target [15 min] — actual [   ] — [G/A/R]</a:t>
            </a:r>
          </a:p>
          <a:p>
            <a:pPr>
              <a:spcAft>
                <a:spcPts val="500"/>
              </a:spcAft>
              <a:buNone/>
            </a:pPr>
            <a:r>
              <a:rPr lang="en-US" sz="1500" dirty="0">
                <a:solidFill>
                  <a:srgbClr val="222222"/>
                </a:solidFill>
                <a:latin typeface="Calibri"/>
              </a:rPr>
              <a:t>• Time to resolution: target [8 hrs] — actual [   ] — [G/A/R]</a:t>
            </a:r>
          </a:p>
          <a:p>
            <a:pPr>
              <a:spcAft>
                <a:spcPts val="500"/>
              </a:spcAft>
              <a:buNone/>
            </a:pPr>
            <a:r>
              <a:rPr lang="en-US" sz="1500" dirty="0">
                <a:solidFill>
                  <a:srgbClr val="222222"/>
                </a:solidFill>
                <a:latin typeface="Calibri"/>
              </a:rPr>
              <a:t>• CSAT: target [95%] — actual [   ] — [G/A/R]</a:t>
            </a:r>
          </a:p>
          <a:p>
            <a:pPr>
              <a:spcAft>
                <a:spcPts val="500"/>
              </a:spcAft>
              <a:buNone/>
            </a:pPr>
            <a:r>
              <a:rPr lang="en-US" sz="1500" dirty="0">
                <a:solidFill>
                  <a:srgbClr val="222222"/>
                </a:solidFill>
                <a:latin typeface="Calibri"/>
              </a:rPr>
              <a:t>• Patch compliance: target [98%] — actual [   ] — [G/A/R]</a:t>
            </a:r>
          </a:p>
          <a:p>
            <a:pPr>
              <a:spcAft>
                <a:spcPts val="500"/>
              </a:spcAft>
              <a:buNone/>
            </a:pPr>
            <a:r>
              <a:rPr lang="en-US" sz="1500" dirty="0">
                <a:solidFill>
                  <a:srgbClr val="222222"/>
                </a:solidFill>
                <a:latin typeface="Calibri"/>
              </a:rPr>
              <a:t>• Backup success: target [100%] — actual [   ] — [G/A/R]</a:t>
            </a:r>
          </a:p>
          <a:p>
            <a:pPr>
              <a:spcAft>
                <a:spcPts val="0"/>
              </a:spcAft>
              <a:buNone/>
            </a:pPr>
            <a:endParaRPr lang="en-US" sz="800"/>
          </a:p>
          <a:p>
            <a:pPr>
              <a:spcAft>
                <a:spcPts val="500"/>
              </a:spcAft>
              <a:buNone/>
            </a:pPr>
            <a:r>
              <a:rPr lang="en-US" sz="1500" dirty="0">
                <a:solidFill>
                  <a:srgbClr val="6B7280"/>
                </a:solidFill>
                <a:latin typeface="Calibri"/>
              </a:rPr>
              <a:t>· Every metric gets one line of "what this means for you" — or it doesn't make the slide.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icker"/>
          <p:cNvSpPr txBox="1"/>
          <p:nvPr/>
        </p:nvSpPr>
        <p:spPr>
          <a:xfrm>
            <a:off x="838200" y="457200"/>
            <a:ext cx="10515600" cy="4572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0"/>
              </a:spcAft>
              <a:buNone/>
            </a:pPr>
            <a:r>
              <a:rPr lang="en-US" sz="1200" b="1" dirty="0">
                <a:solidFill>
                  <a:srgbClr val="6B7280"/>
                </a:solidFill>
                <a:latin typeface="Calibri"/>
              </a:rPr>
              <a:t>SUPPORT ACTIVITY</a:t>
            </a:r>
          </a:p>
        </p:txBody>
      </p:sp>
      <p:sp>
        <p:nvSpPr>
          <p:cNvPr id="3" name="Title"/>
          <p:cNvSpPr txBox="1"/>
          <p:nvPr/>
        </p:nvSpPr>
        <p:spPr>
          <a:xfrm>
            <a:off x="838200" y="914400"/>
            <a:ext cx="10515600" cy="9906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0"/>
              </a:spcAft>
              <a:buNone/>
            </a:pPr>
            <a:r>
              <a:rPr lang="en-US" sz="2800" b="1" dirty="0">
                <a:solidFill>
                  <a:srgbClr val="111111"/>
                </a:solidFill>
                <a:latin typeface="Calibri"/>
              </a:rPr>
              <a:t>The story behind the numbers</a:t>
            </a:r>
          </a:p>
        </p:txBody>
      </p:sp>
      <p:sp>
        <p:nvSpPr>
          <p:cNvPr id="4" name="Body"/>
          <p:cNvSpPr txBox="1"/>
          <p:nvPr/>
        </p:nvSpPr>
        <p:spPr>
          <a:xfrm>
            <a:off x="838200" y="1905000"/>
            <a:ext cx="10515600" cy="40386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500"/>
              </a:spcAft>
              <a:buNone/>
            </a:pPr>
            <a:r>
              <a:rPr lang="en-US" sz="1500" dirty="0">
                <a:solidFill>
                  <a:srgbClr val="222222"/>
                </a:solidFill>
                <a:latin typeface="Calibri"/>
              </a:rPr>
              <a:t>• Top themes: [the 3 categories driving volume, and why]</a:t>
            </a:r>
          </a:p>
          <a:p>
            <a:pPr>
              <a:spcAft>
                <a:spcPts val="500"/>
              </a:spcAft>
              <a:buNone/>
            </a:pPr>
            <a:r>
              <a:rPr lang="en-US" sz="1500" dirty="0">
                <a:solidFill>
                  <a:srgbClr val="222222"/>
                </a:solidFill>
                <a:latin typeface="Calibri"/>
              </a:rPr>
              <a:t>• Trending down: [what we fixed at the root]</a:t>
            </a:r>
          </a:p>
          <a:p>
            <a:pPr>
              <a:spcAft>
                <a:spcPts val="500"/>
              </a:spcAft>
              <a:buNone/>
            </a:pPr>
            <a:r>
              <a:rPr lang="en-US" sz="1500" dirty="0">
                <a:solidFill>
                  <a:srgbClr val="222222"/>
                </a:solidFill>
                <a:latin typeface="Calibri"/>
              </a:rPr>
              <a:t>• Trending up: [what changed on your side — new hires, apps, sites]</a:t>
            </a:r>
          </a:p>
          <a:p>
            <a:pPr>
              <a:spcAft>
                <a:spcPts val="500"/>
              </a:spcAft>
              <a:buNone/>
            </a:pPr>
            <a:r>
              <a:rPr lang="en-US" sz="1500" dirty="0">
                <a:solidFill>
                  <a:srgbClr val="222222"/>
                </a:solidFill>
                <a:latin typeface="Calibri"/>
              </a:rPr>
              <a:t>• Notable incidents: [what you felt, the cause, and the prevention]</a:t>
            </a:r>
          </a:p>
          <a:p>
            <a:pPr>
              <a:spcAft>
                <a:spcPts val="0"/>
              </a:spcAft>
              <a:buNone/>
            </a:pPr>
            <a:endParaRPr lang="en-US" sz="800"/>
          </a:p>
          <a:p>
            <a:pPr>
              <a:spcAft>
                <a:spcPts val="500"/>
              </a:spcAft>
              <a:buNone/>
            </a:pPr>
            <a:r>
              <a:rPr lang="en-US" sz="1500" dirty="0">
                <a:solidFill>
                  <a:srgbClr val="6B7280"/>
                </a:solidFill>
                <a:latin typeface="Calibri"/>
              </a:rPr>
              <a:t>· Raw ticket data lives in the appendix workbook, not on this slide.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icker"/>
          <p:cNvSpPr txBox="1"/>
          <p:nvPr/>
        </p:nvSpPr>
        <p:spPr>
          <a:xfrm>
            <a:off x="838200" y="457200"/>
            <a:ext cx="10515600" cy="4572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0"/>
              </a:spcAft>
              <a:buNone/>
            </a:pPr>
            <a:r>
              <a:rPr lang="en-US" sz="1200" b="1" dirty="0">
                <a:solidFill>
                  <a:srgbClr val="6B7280"/>
                </a:solidFill>
                <a:latin typeface="Calibri"/>
              </a:rPr>
              <a:t>YOUR ENVIRONMENT</a:t>
            </a:r>
          </a:p>
        </p:txBody>
      </p:sp>
      <p:sp>
        <p:nvSpPr>
          <p:cNvPr id="3" name="Title"/>
          <p:cNvSpPr txBox="1"/>
          <p:nvPr/>
        </p:nvSpPr>
        <p:spPr>
          <a:xfrm>
            <a:off x="838200" y="914400"/>
            <a:ext cx="10515600" cy="9906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0"/>
              </a:spcAft>
              <a:buNone/>
            </a:pPr>
            <a:r>
              <a:rPr lang="en-US" sz="2800" b="1" dirty="0">
                <a:solidFill>
                  <a:srgbClr val="111111"/>
                </a:solidFill>
                <a:latin typeface="Calibri"/>
              </a:rPr>
              <a:t>Assets, age, and what's coming due</a:t>
            </a:r>
          </a:p>
        </p:txBody>
      </p:sp>
      <p:sp>
        <p:nvSpPr>
          <p:cNvPr id="4" name="Body"/>
          <p:cNvSpPr txBox="1"/>
          <p:nvPr/>
        </p:nvSpPr>
        <p:spPr>
          <a:xfrm>
            <a:off x="838200" y="1905000"/>
            <a:ext cx="10515600" cy="40386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500"/>
              </a:spcAft>
              <a:buNone/>
            </a:pPr>
            <a:r>
              <a:rPr lang="en-US" sz="1500" dirty="0">
                <a:solidFill>
                  <a:srgbClr val="222222"/>
                </a:solidFill>
                <a:latin typeface="Calibri"/>
              </a:rPr>
              <a:t>• Workstations: [count] — [n] aging / out of warranty — replace by [Qx]</a:t>
            </a:r>
          </a:p>
          <a:p>
            <a:pPr>
              <a:spcAft>
                <a:spcPts val="500"/>
              </a:spcAft>
              <a:buNone/>
            </a:pPr>
            <a:r>
              <a:rPr lang="en-US" sz="1500" dirty="0">
                <a:solidFill>
                  <a:srgbClr val="222222"/>
                </a:solidFill>
                <a:latin typeface="Calibri"/>
              </a:rPr>
              <a:t>• Servers / hosts: [count] — [status] — [plan]</a:t>
            </a:r>
          </a:p>
          <a:p>
            <a:pPr>
              <a:spcAft>
                <a:spcPts val="500"/>
              </a:spcAft>
              <a:buNone/>
            </a:pPr>
            <a:r>
              <a:rPr lang="en-US" sz="1500" dirty="0">
                <a:solidFill>
                  <a:srgbClr val="222222"/>
                </a:solidFill>
                <a:latin typeface="Calibri"/>
              </a:rPr>
              <a:t>• Network: firewalls, switches, APs — [status]</a:t>
            </a:r>
          </a:p>
          <a:p>
            <a:pPr>
              <a:spcAft>
                <a:spcPts val="500"/>
              </a:spcAft>
              <a:buNone/>
            </a:pPr>
            <a:r>
              <a:rPr lang="en-US" sz="1500" dirty="0">
                <a:solidFill>
                  <a:srgbClr val="222222"/>
                </a:solidFill>
                <a:latin typeface="Calibri"/>
              </a:rPr>
              <a:t>• Renewals in the next two quarters: [licenses, warranties, contracts]</a:t>
            </a:r>
          </a:p>
          <a:p>
            <a:pPr>
              <a:spcAft>
                <a:spcPts val="0"/>
              </a:spcAft>
              <a:buNone/>
            </a:pPr>
            <a:endParaRPr lang="en-US" sz="800"/>
          </a:p>
          <a:p>
            <a:pPr>
              <a:spcAft>
                <a:spcPts val="500"/>
              </a:spcAft>
              <a:buNone/>
            </a:pPr>
            <a:r>
              <a:rPr lang="en-US" sz="1500" dirty="0">
                <a:solidFill>
                  <a:srgbClr val="6B7280"/>
                </a:solidFill>
                <a:latin typeface="Calibri"/>
              </a:rPr>
              <a:t>· Every red row gets a quarter and a number. A risk without a price is just nagging.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icker"/>
          <p:cNvSpPr txBox="1"/>
          <p:nvPr/>
        </p:nvSpPr>
        <p:spPr>
          <a:xfrm>
            <a:off x="838200" y="457200"/>
            <a:ext cx="10515600" cy="4572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0"/>
              </a:spcAft>
              <a:buNone/>
            </a:pPr>
            <a:r>
              <a:rPr lang="en-US" sz="1200" b="1" dirty="0">
                <a:solidFill>
                  <a:srgbClr val="6B7280"/>
                </a:solidFill>
                <a:latin typeface="Calibri"/>
              </a:rPr>
              <a:t>RECOMMENDATIONS &amp; COMMITMENTS</a:t>
            </a:r>
          </a:p>
        </p:txBody>
      </p:sp>
      <p:sp>
        <p:nvSpPr>
          <p:cNvPr id="3" name="Title"/>
          <p:cNvSpPr txBox="1"/>
          <p:nvPr/>
        </p:nvSpPr>
        <p:spPr>
          <a:xfrm>
            <a:off x="838200" y="914400"/>
            <a:ext cx="10515600" cy="9906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0"/>
              </a:spcAft>
              <a:buNone/>
            </a:pPr>
            <a:r>
              <a:rPr lang="en-US" sz="2800" b="1" dirty="0">
                <a:solidFill>
                  <a:srgbClr val="111111"/>
                </a:solidFill>
                <a:latin typeface="Calibri"/>
              </a:rPr>
              <a:t>What we said, what happened, what's next</a:t>
            </a:r>
          </a:p>
        </p:txBody>
      </p:sp>
      <p:sp>
        <p:nvSpPr>
          <p:cNvPr id="4" name="Body"/>
          <p:cNvSpPr txBox="1"/>
          <p:nvPr/>
        </p:nvSpPr>
        <p:spPr>
          <a:xfrm>
            <a:off x="838200" y="1905000"/>
            <a:ext cx="10515600" cy="40386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500"/>
              </a:spcAft>
              <a:buNone/>
            </a:pPr>
            <a:r>
              <a:rPr lang="en-US" sz="1500" dirty="0">
                <a:solidFill>
                  <a:srgbClr val="222222"/>
                </a:solidFill>
                <a:latin typeface="Calibri"/>
              </a:rPr>
              <a:t>• Done: [commitment from last quarter, completed date]</a:t>
            </a:r>
          </a:p>
          <a:p>
            <a:pPr>
              <a:spcAft>
                <a:spcPts val="500"/>
              </a:spcAft>
              <a:buNone/>
            </a:pPr>
            <a:r>
              <a:rPr lang="en-US" sz="1500" dirty="0">
                <a:solidFill>
                  <a:srgbClr val="222222"/>
                </a:solidFill>
                <a:latin typeface="Calibri"/>
              </a:rPr>
              <a:t>• Approved / in progress: [item, owner, target date]</a:t>
            </a:r>
          </a:p>
          <a:p>
            <a:pPr>
              <a:spcAft>
                <a:spcPts val="500"/>
              </a:spcAft>
              <a:buNone/>
            </a:pPr>
            <a:r>
              <a:rPr lang="en-US" sz="1500" dirty="0">
                <a:solidFill>
                  <a:srgbClr val="222222"/>
                </a:solidFill>
                <a:latin typeface="Calibri"/>
              </a:rPr>
              <a:t>• Proposed today: [item — business impact — est. cost]</a:t>
            </a:r>
          </a:p>
          <a:p>
            <a:pPr>
              <a:spcAft>
                <a:spcPts val="500"/>
              </a:spcAft>
              <a:buNone/>
            </a:pPr>
            <a:r>
              <a:rPr lang="en-US" sz="1500" dirty="0">
                <a:solidFill>
                  <a:srgbClr val="222222"/>
                </a:solidFill>
                <a:latin typeface="Calibri"/>
              </a:rPr>
              <a:t>• Declined (on record): [item, declined by, date, reason]</a:t>
            </a:r>
          </a:p>
          <a:p>
            <a:pPr>
              <a:spcAft>
                <a:spcPts val="0"/>
              </a:spcAft>
              <a:buNone/>
            </a:pPr>
            <a:endParaRPr lang="en-US" sz="800"/>
          </a:p>
          <a:p>
            <a:pPr>
              <a:spcAft>
                <a:spcPts val="500"/>
              </a:spcAft>
              <a:buNone/>
            </a:pPr>
            <a:r>
              <a:rPr lang="en-US" sz="1500" dirty="0">
                <a:solidFill>
                  <a:srgbClr val="6B7280"/>
                </a:solidFill>
                <a:latin typeface="Calibri"/>
              </a:rPr>
              <a:t>· Declined items stay on this list in writing. That protects you and us.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icker"/>
          <p:cNvSpPr txBox="1"/>
          <p:nvPr/>
        </p:nvSpPr>
        <p:spPr>
          <a:xfrm>
            <a:off x="838200" y="457200"/>
            <a:ext cx="10515600" cy="4572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0"/>
              </a:spcAft>
              <a:buNone/>
            </a:pPr>
            <a:r>
              <a:rPr lang="en-US" sz="1200" b="1" dirty="0">
                <a:solidFill>
                  <a:srgbClr val="6B7280"/>
                </a:solidFill>
                <a:latin typeface="Calibri"/>
              </a:rPr>
              <a:t>NEXT STEPS</a:t>
            </a:r>
          </a:p>
        </p:txBody>
      </p:sp>
      <p:sp>
        <p:nvSpPr>
          <p:cNvPr id="3" name="Title"/>
          <p:cNvSpPr txBox="1"/>
          <p:nvPr/>
        </p:nvSpPr>
        <p:spPr>
          <a:xfrm>
            <a:off x="838200" y="914400"/>
            <a:ext cx="10515600" cy="9906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0"/>
              </a:spcAft>
              <a:buNone/>
            </a:pPr>
            <a:r>
              <a:rPr lang="en-US" sz="2800" b="1" dirty="0">
                <a:solidFill>
                  <a:srgbClr val="111111"/>
                </a:solidFill>
                <a:latin typeface="Calibri"/>
              </a:rPr>
              <a:t>Decisions, owners, dates</a:t>
            </a:r>
          </a:p>
        </p:txBody>
      </p:sp>
      <p:sp>
        <p:nvSpPr>
          <p:cNvPr id="4" name="Body"/>
          <p:cNvSpPr txBox="1"/>
          <p:nvPr/>
        </p:nvSpPr>
        <p:spPr>
          <a:xfrm>
            <a:off x="838200" y="1905000"/>
            <a:ext cx="10515600" cy="40386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500"/>
              </a:spcAft>
              <a:buNone/>
            </a:pPr>
            <a:r>
              <a:rPr lang="en-US" sz="1500" dirty="0">
                <a:solidFill>
                  <a:srgbClr val="222222"/>
                </a:solidFill>
                <a:latin typeface="Calibri"/>
              </a:rPr>
              <a:t>• Decisions made today: [read them back before anyone leaves]</a:t>
            </a:r>
          </a:p>
          <a:p>
            <a:pPr>
              <a:spcAft>
                <a:spcPts val="500"/>
              </a:spcAft>
              <a:buNone/>
            </a:pPr>
            <a:r>
              <a:rPr lang="en-US" sz="1500" dirty="0">
                <a:solidFill>
                  <a:srgbClr val="222222"/>
                </a:solidFill>
                <a:latin typeface="Calibri"/>
              </a:rPr>
              <a:t>• Actions: [every line has one owner and one date]</a:t>
            </a:r>
          </a:p>
          <a:p>
            <a:pPr>
              <a:spcAft>
                <a:spcPts val="500"/>
              </a:spcAft>
              <a:buNone/>
            </a:pPr>
            <a:r>
              <a:rPr lang="en-US" sz="1500" dirty="0">
                <a:solidFill>
                  <a:srgbClr val="222222"/>
                </a:solidFill>
                <a:latin typeface="Calibri"/>
              </a:rPr>
              <a:t>• Next review: [booked now, not "we'll find a time"]</a:t>
            </a:r>
          </a:p>
          <a:p>
            <a:pPr>
              <a:spcAft>
                <a:spcPts val="0"/>
              </a:spcAft>
              <a:buNone/>
            </a:pPr>
            <a:endParaRPr lang="en-US" sz="800"/>
          </a:p>
          <a:p>
            <a:pPr>
              <a:spcAft>
                <a:spcPts val="500"/>
              </a:spcAft>
              <a:buNone/>
            </a:pPr>
            <a:r>
              <a:rPr lang="en-US" sz="1500" b="1" dirty="0">
                <a:solidFill>
                  <a:srgbClr val="222222"/>
                </a:solidFill>
                <a:latin typeface="Calibri"/>
              </a:rPr>
              <a:t>Appendix (sent with this deck):</a:t>
            </a:r>
          </a:p>
          <a:p>
            <a:pPr>
              <a:spcAft>
                <a:spcPts val="500"/>
              </a:spcAft>
              <a:buNone/>
            </a:pPr>
            <a:r>
              <a:rPr lang="en-US" sz="1500" dirty="0">
                <a:solidFill>
                  <a:srgbClr val="6B7280"/>
                </a:solidFill>
                <a:latin typeface="Calibri"/>
              </a:rPr>
              <a:t>· Full ticket list · asset inventory · patch report · backup logs</a:t>
            </a:r>
          </a:p>
        </p:txBody>
      </p:sp>
      <p:sp>
        <p:nvSpPr>
          <p:cNvPr id="5" name="Footer"/>
          <p:cNvSpPr txBox="1"/>
          <p:nvPr/>
        </p:nvSpPr>
        <p:spPr>
          <a:xfrm>
            <a:off x="838200" y="6172200"/>
            <a:ext cx="10515600" cy="4572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0"/>
              </a:spcAft>
              <a:buNone/>
            </a:pPr>
            <a:r>
              <a:rPr lang="en-US" sz="1000" dirty="0">
                <a:solidFill>
                  <a:srgbClr val="9CA3AF"/>
                </a:solidFill>
                <a:latin typeface="Calibri"/>
              </a:rPr>
              <a:t>Template by QBR Studio (qbrstudio.com) — or connect your PSA and skip the template: your QBRs prepare themselves.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QBR Studio">
  <a:themeElements>
    <a:clrScheme name="QBR Studio">
      <a:dk1>
        <a:srgbClr val="111111"/>
      </a:dk1>
      <a:lt1>
        <a:srgbClr val="FFFFFF"/>
      </a:lt1>
      <a:dk2>
        <a:srgbClr val="44546A"/>
      </a:dk2>
      <a:lt2>
        <a:srgbClr val="E7E6E6"/>
      </a:lt2>
      <a:accent1>
        <a:srgbClr val="2563EB"/>
      </a:accent1>
      <a:accent2>
        <a:srgbClr val="10B981"/>
      </a:accent2>
      <a:accent3>
        <a:srgbClr val="F59E0B"/>
      </a:accent3>
      <a:accent4>
        <a:srgbClr val="EF4444"/>
      </a:accent4>
      <a:accent5>
        <a:srgbClr val="8B5CF6"/>
      </a:accent5>
      <a:accent6>
        <a:srgbClr val="14B8A6"/>
      </a:accent6>
      <a:hlink>
        <a:srgbClr val="2563EB"/>
      </a:hlink>
      <a:folHlink>
        <a:srgbClr val="8B5CF6"/>
      </a:folHlink>
    </a:clrScheme>
    <a:fontScheme name="QBR Studio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QBR Studio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